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2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9144000" cy="5143500" type="screen16x9"/>
  <p:notesSz cx="6858000" cy="9144000"/>
  <p:embeddedFontLst>
    <p:embeddedFont>
      <p:font typeface="Lato" panose="020F0502020204030203" pitchFamily="34" charset="0"/>
      <p:regular r:id="rId17"/>
      <p:bold r:id="rId18"/>
      <p:italic r:id="rId19"/>
      <p:boldItalic r:id="rId20"/>
    </p:embeddedFont>
    <p:embeddedFont>
      <p:font typeface="Montserrat" pitchFamily="2" charset="77"/>
      <p:regular r:id="rId21"/>
      <p:bold r:id="rId22"/>
      <p:italic r:id="rId23"/>
      <p:boldItalic r:id="rId24"/>
    </p:embeddedFont>
    <p:embeddedFont>
      <p:font typeface="Raleway" pitchFamily="2" charset="77"/>
      <p:regular r:id="rId25"/>
      <p:bold r:id="rId26"/>
      <p:italic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>
      <p:cViewPr varScale="1">
        <p:scale>
          <a:sx n="161" d="100"/>
          <a:sy n="161" d="100"/>
        </p:scale>
        <p:origin x="784" y="20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1f88252dc4_0_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1f88252dc4_0_2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1f88252dc4_0_3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1f88252dc4_0_3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f88252dc4_0_6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1f88252dc4_0_6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3264ba3c0cc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3264ba3c0cc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3264ba3c0cc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3264ba3c0cc_0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f88252dc4_0_6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1f88252dc4_0_6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f88252dc4_0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1f88252dc4_0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f88252dc4_0_1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1f88252dc4_0_1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3264ba3c0cc_1_6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3264ba3c0cc_1_6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3264ba3c0cc_1_7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3264ba3c0cc_1_7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3264ba3c0cc_1_7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3264ba3c0cc_1_7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3264ba3c0cc_1_7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3264ba3c0cc_1_7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f88252dc4_0_2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f88252dc4_0_2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name="adj" fmla="val 0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name="adj" fmla="val 58774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" name="Google Shape;125;p11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7" name="Google Shape;12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C">
  <p:cSld name="SECTION_HEADER_1">
    <p:bg>
      <p:bgPr>
        <a:solidFill>
          <a:schemeClr val="dk1"/>
        </a:solidFill>
        <a:effectLst/>
      </p:bgPr>
    </p:bg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3"/>
          <p:cNvSpPr txBox="1">
            <a:spLocks noGrp="1"/>
          </p:cNvSpPr>
          <p:nvPr>
            <p:ph type="title"/>
          </p:nvPr>
        </p:nvSpPr>
        <p:spPr>
          <a:xfrm>
            <a:off x="1308150" y="1318650"/>
            <a:ext cx="71100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32" name="Google Shape;132;p1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33" name="Google Shape;133;p13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Confidential</a:t>
            </a:r>
            <a:endParaRPr sz="600"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34" name="Google Shape;134;p13"/>
          <p:cNvSpPr txBox="1"/>
          <p:nvPr/>
        </p:nvSpPr>
        <p:spPr>
          <a:xfrm>
            <a:off x="1296767" y="785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Customized for </a:t>
            </a:r>
            <a:r>
              <a:rPr lang="en-GB" sz="6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Lorem Ipsum LLC</a:t>
            </a:r>
            <a:endParaRPr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35" name="Google Shape;135;p13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Version 1.0</a:t>
            </a:r>
            <a:endParaRPr sz="600"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_alt2">
  <p:cSld name="TITLE_AND_BODY_1_1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14" descr="shutterstock_31891705.jpg"/>
          <p:cNvPicPr preferRelativeResize="0"/>
          <p:nvPr/>
        </p:nvPicPr>
        <p:blipFill rotWithShape="1">
          <a:blip r:embed="rId2">
            <a:alphaModFix/>
          </a:blip>
          <a:srcRect t="11971" b="11971"/>
          <a:stretch/>
        </p:blipFill>
        <p:spPr>
          <a:xfrm>
            <a:off x="0" y="487825"/>
            <a:ext cx="9143999" cy="4655673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1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rgbClr val="FFFFFF"/>
                </a:solidFill>
              </a:defRPr>
            </a:lvl1pPr>
            <a:lvl2pPr lvl="1">
              <a:buNone/>
              <a:defRPr>
                <a:solidFill>
                  <a:srgbClr val="FFFFFF"/>
                </a:solidFill>
              </a:defRPr>
            </a:lvl2pPr>
            <a:lvl3pPr lvl="2">
              <a:buNone/>
              <a:defRPr>
                <a:solidFill>
                  <a:srgbClr val="FFFFFF"/>
                </a:solidFill>
              </a:defRPr>
            </a:lvl3pPr>
            <a:lvl4pPr lvl="3">
              <a:buNone/>
              <a:defRPr>
                <a:solidFill>
                  <a:srgbClr val="FFFFFF"/>
                </a:solidFill>
              </a:defRPr>
            </a:lvl4pPr>
            <a:lvl5pPr lvl="4">
              <a:buNone/>
              <a:defRPr>
                <a:solidFill>
                  <a:srgbClr val="FFFFFF"/>
                </a:solidFill>
              </a:defRPr>
            </a:lvl5pPr>
            <a:lvl6pPr lvl="5">
              <a:buNone/>
              <a:defRPr>
                <a:solidFill>
                  <a:srgbClr val="FFFFFF"/>
                </a:solidFill>
              </a:defRPr>
            </a:lvl6pPr>
            <a:lvl7pPr lvl="6">
              <a:buNone/>
              <a:defRPr>
                <a:solidFill>
                  <a:srgbClr val="FFFFFF"/>
                </a:solidFill>
              </a:defRPr>
            </a:lvl7pPr>
            <a:lvl8pPr lvl="7">
              <a:buNone/>
              <a:defRPr>
                <a:solidFill>
                  <a:srgbClr val="FFFFFF"/>
                </a:solidFill>
              </a:defRPr>
            </a:lvl8pPr>
            <a:lvl9pPr lvl="8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40" name="Google Shape;140;p14">
            <a:hlinkClick r:id="" action="ppaction://noaction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41" name="Google Shape;141;p14">
            <a:hlinkClick r:id="" action="ppaction://noaction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2" name="Google Shape;142;p14">
            <a:hlinkClick r:id="" action="ppaction://noaction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3" name="Google Shape;143;p14">
            <a:hlinkClick r:id="" action="ppaction://noaction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4" name="Google Shape;144;p14"/>
          <p:cNvSpPr txBox="1">
            <a:spLocks noGrp="1"/>
          </p:cNvSpPr>
          <p:nvPr>
            <p:ph type="title"/>
          </p:nvPr>
        </p:nvSpPr>
        <p:spPr>
          <a:xfrm>
            <a:off x="729450" y="2056375"/>
            <a:ext cx="58875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_alt1">
  <p:cSld name="TITLE_1">
    <p:bg>
      <p:bgPr>
        <a:solidFill>
          <a:schemeClr val="lt2"/>
        </a:solid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15" descr="shutterstock_429987889_edited.jpg"/>
          <p:cNvPicPr preferRelativeResize="0"/>
          <p:nvPr/>
        </p:nvPicPr>
        <p:blipFill rotWithShape="1">
          <a:blip r:embed="rId2">
            <a:alphaModFix/>
          </a:blip>
          <a:srcRect t="21799" b="23591"/>
          <a:stretch/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1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8" name="Google Shape;148;p1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49" name="Google Shape;149;p1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1" name="Google Shape;151;p15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52" name="Google Shape;152;p15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53" name="Google Shape;153;p1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4" name="Google Shape;154;p15">
            <a:hlinkClick r:id="" action="ppaction://noaction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55" name="Google Shape;155;p15">
            <a:hlinkClick r:id="" action="ppaction://noaction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6" name="Google Shape;156;p15">
            <a:hlinkClick r:id="" action="ppaction://noaction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7" name="Google Shape;157;p15">
            <a:hlinkClick r:id="" action="ppaction://noaction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" name="Google Shape;39;p3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6" name="Google Shape;46;p4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" name="Google Shape;60;p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1" name="Google Shape;61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7" name="Google Shape;67;p7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8" name="Google Shape;6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" name="Google Shape;89;p8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9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6" name="Google Shape;96;p9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97" name="Google Shape;97;p9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10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4" name="Google Shape;10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6"/>
          <p:cNvSpPr txBox="1">
            <a:spLocks noGrp="1"/>
          </p:cNvSpPr>
          <p:nvPr>
            <p:ph type="ctrTitle"/>
          </p:nvPr>
        </p:nvSpPr>
        <p:spPr>
          <a:xfrm>
            <a:off x="174600" y="257650"/>
            <a:ext cx="87948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chemeClr val="dk1"/>
                </a:solidFill>
                <a:highlight>
                  <a:schemeClr val="lt1"/>
                </a:highlight>
              </a:rPr>
              <a:t>Data-Driven Decisions: Enhancing Pharmacy Operations with Sales Insights</a:t>
            </a:r>
            <a:endParaRPr sz="2400" b="1"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sp>
        <p:nvSpPr>
          <p:cNvPr id="163" name="Google Shape;163;p16"/>
          <p:cNvSpPr txBox="1">
            <a:spLocks noGrp="1"/>
          </p:cNvSpPr>
          <p:nvPr>
            <p:ph type="subTitle" idx="1"/>
          </p:nvPr>
        </p:nvSpPr>
        <p:spPr>
          <a:xfrm>
            <a:off x="340438" y="2759047"/>
            <a:ext cx="48909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dk1"/>
                </a:solidFill>
                <a:highlight>
                  <a:schemeClr val="lt1"/>
                </a:highlight>
              </a:rPr>
              <a:t>Machine Learning/Time Series Business Analysis on Sales Data</a:t>
            </a:r>
            <a:endParaRPr sz="2000" b="1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highlight>
                  <a:schemeClr val="lt1"/>
                </a:highlight>
              </a:rPr>
              <a:t>By: Daniel Wang</a:t>
            </a:r>
            <a:endParaRPr sz="2000" b="1"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2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Insights Overview</a:t>
            </a:r>
            <a:endParaRPr/>
          </a:p>
        </p:txBody>
      </p:sp>
      <p:sp>
        <p:nvSpPr>
          <p:cNvPr id="319" name="Google Shape;319;p25"/>
          <p:cNvSpPr/>
          <p:nvPr/>
        </p:nvSpPr>
        <p:spPr>
          <a:xfrm>
            <a:off x="1400790" y="2181675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solidFill>
                  <a:srgbClr val="FFFFFF"/>
                </a:solidFill>
              </a:rPr>
              <a:t>1</a:t>
            </a:r>
            <a:endParaRPr sz="800" b="1">
              <a:solidFill>
                <a:srgbClr val="FFFFFF"/>
              </a:solidFill>
            </a:endParaRPr>
          </a:p>
        </p:txBody>
      </p:sp>
      <p:sp>
        <p:nvSpPr>
          <p:cNvPr id="320" name="Google Shape;320;p25"/>
          <p:cNvSpPr txBox="1">
            <a:spLocks noGrp="1"/>
          </p:cNvSpPr>
          <p:nvPr>
            <p:ph type="body" idx="1"/>
          </p:nvPr>
        </p:nvSpPr>
        <p:spPr>
          <a:xfrm>
            <a:off x="1847691" y="2073775"/>
            <a:ext cx="2832900" cy="105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100"/>
              <a:t>Pain relievers have a positive trend, signifying growth in this drug category.</a:t>
            </a:r>
            <a:endParaRPr sz="1100"/>
          </a:p>
        </p:txBody>
      </p:sp>
      <p:sp>
        <p:nvSpPr>
          <p:cNvPr id="321" name="Google Shape;321;p25"/>
          <p:cNvSpPr/>
          <p:nvPr/>
        </p:nvSpPr>
        <p:spPr>
          <a:xfrm>
            <a:off x="1400790" y="3404075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solidFill>
                  <a:srgbClr val="FFFFFF"/>
                </a:solidFill>
              </a:rPr>
              <a:t>2</a:t>
            </a:r>
            <a:endParaRPr sz="800" b="1">
              <a:solidFill>
                <a:srgbClr val="FFFFFF"/>
              </a:solidFill>
            </a:endParaRPr>
          </a:p>
        </p:txBody>
      </p:sp>
      <p:sp>
        <p:nvSpPr>
          <p:cNvPr id="322" name="Google Shape;322;p25"/>
          <p:cNvSpPr txBox="1">
            <a:spLocks noGrp="1"/>
          </p:cNvSpPr>
          <p:nvPr>
            <p:ph type="body" idx="1"/>
          </p:nvPr>
        </p:nvSpPr>
        <p:spPr>
          <a:xfrm>
            <a:off x="1847691" y="3307900"/>
            <a:ext cx="2832900" cy="105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100"/>
              <a:t>Most worrying categories are cold medicines and skin care, which have a negative trend, though not very pronounced.</a:t>
            </a:r>
            <a:endParaRPr sz="1100"/>
          </a:p>
        </p:txBody>
      </p:sp>
      <p:sp>
        <p:nvSpPr>
          <p:cNvPr id="323" name="Google Shape;323;p25"/>
          <p:cNvSpPr/>
          <p:nvPr/>
        </p:nvSpPr>
        <p:spPr>
          <a:xfrm>
            <a:off x="4943959" y="2796775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solidFill>
                  <a:srgbClr val="FFFFFF"/>
                </a:solidFill>
              </a:rPr>
              <a:t>3</a:t>
            </a:r>
            <a:endParaRPr sz="800" b="1">
              <a:solidFill>
                <a:srgbClr val="FFFFFF"/>
              </a:solidFill>
            </a:endParaRPr>
          </a:p>
        </p:txBody>
      </p:sp>
      <p:sp>
        <p:nvSpPr>
          <p:cNvPr id="324" name="Google Shape;324;p25"/>
          <p:cNvSpPr txBox="1">
            <a:spLocks noGrp="1"/>
          </p:cNvSpPr>
          <p:nvPr>
            <p:ph type="body" idx="1"/>
          </p:nvPr>
        </p:nvSpPr>
        <p:spPr>
          <a:xfrm>
            <a:off x="5503512" y="2681075"/>
            <a:ext cx="2832900" cy="105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100"/>
              <a:t>First aid and vitamins have a stable projected trend, signifying areas of improvement for growth in sales for these categories.</a:t>
            </a:r>
            <a:endParaRPr sz="11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6"/>
          <p:cNvSpPr txBox="1">
            <a:spLocks noGrp="1"/>
          </p:cNvSpPr>
          <p:nvPr>
            <p:ph type="title"/>
          </p:nvPr>
        </p:nvSpPr>
        <p:spPr>
          <a:xfrm>
            <a:off x="721225" y="1296550"/>
            <a:ext cx="3893400" cy="10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Cold Remedies Market Trends and Recommendations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0"/>
          </a:p>
        </p:txBody>
      </p:sp>
      <p:sp>
        <p:nvSpPr>
          <p:cNvPr id="330" name="Google Shape;330;p26"/>
          <p:cNvSpPr txBox="1">
            <a:spLocks noGrp="1"/>
          </p:cNvSpPr>
          <p:nvPr>
            <p:ph type="body" idx="1"/>
          </p:nvPr>
        </p:nvSpPr>
        <p:spPr>
          <a:xfrm>
            <a:off x="721225" y="2434125"/>
            <a:ext cx="3893400" cy="208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 sz="1100" b="1"/>
              <a:t>Seasonal Timing</a:t>
            </a:r>
            <a:r>
              <a:rPr lang="en-GB" sz="1100"/>
              <a:t>: Due to cold remedies sales peaking in winter,  consider beginning to advertise cold remedies during waning summer months/fall months.</a:t>
            </a:r>
            <a:endParaRPr sz="11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100"/>
          </a:p>
          <a:p>
            <a:pPr marL="457200" lvl="0" indent="-298450" algn="l" rtl="0">
              <a:spcBef>
                <a:spcPts val="1200"/>
              </a:spcBef>
              <a:spcAft>
                <a:spcPts val="0"/>
              </a:spcAft>
              <a:buSzPts val="1100"/>
              <a:buChar char="●"/>
            </a:pPr>
            <a:r>
              <a:rPr lang="en-GB" sz="1100" b="1"/>
              <a:t>Cross-Selling</a:t>
            </a:r>
            <a:r>
              <a:rPr lang="en-GB" sz="1100"/>
              <a:t>: Cross sell cold remedies with pain relievers that peak around the same months (e.g. create value bundles of advil + tylenol).</a:t>
            </a:r>
            <a:endParaRPr sz="110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100"/>
          </a:p>
        </p:txBody>
      </p:sp>
      <p:pic>
        <p:nvPicPr>
          <p:cNvPr id="331" name="Google Shape;331;p26" descr="Viva La Nyquil! | via Instagram ift.tt/1wGmuTx | Steven Schwartz ...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4625" y="1045475"/>
            <a:ext cx="3274800" cy="327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27"/>
          <p:cNvSpPr txBox="1">
            <a:spLocks noGrp="1"/>
          </p:cNvSpPr>
          <p:nvPr>
            <p:ph type="title"/>
          </p:nvPr>
        </p:nvSpPr>
        <p:spPr>
          <a:xfrm>
            <a:off x="730725" y="1318650"/>
            <a:ext cx="3893400" cy="10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Skin Care Market Trends and Recommendations</a:t>
            </a:r>
            <a:endParaRPr b="0"/>
          </a:p>
        </p:txBody>
      </p:sp>
      <p:sp>
        <p:nvSpPr>
          <p:cNvPr id="337" name="Google Shape;337;p27"/>
          <p:cNvSpPr txBox="1">
            <a:spLocks noGrp="1"/>
          </p:cNvSpPr>
          <p:nvPr>
            <p:ph type="body" idx="1"/>
          </p:nvPr>
        </p:nvSpPr>
        <p:spPr>
          <a:xfrm>
            <a:off x="721225" y="2434125"/>
            <a:ext cx="3893400" cy="208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 sz="1100" b="1"/>
              <a:t>Marketing Strategies:</a:t>
            </a:r>
            <a:r>
              <a:rPr lang="en-GB" sz="1100"/>
              <a:t> Skin care sales peak during the summer likely due to popularity of outdoors activities. Linking skin care products to these outdoor activities could lead to increased sales.</a:t>
            </a:r>
            <a:endParaRPr sz="110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 sz="1100" b="1"/>
              <a:t>Diversify Inventory</a:t>
            </a:r>
            <a:r>
              <a:rPr lang="en-GB" sz="1100"/>
              <a:t>: Sell or promote more non-seasonal medicines such as acne medications that must be used year-round, which could lead to more returning skin product customers.</a:t>
            </a:r>
            <a:endParaRPr sz="1100"/>
          </a:p>
        </p:txBody>
      </p:sp>
      <p:pic>
        <p:nvPicPr>
          <p:cNvPr id="338" name="Google Shape;338;p27"/>
          <p:cNvPicPr preferRelativeResize="0"/>
          <p:nvPr/>
        </p:nvPicPr>
        <p:blipFill rotWithShape="1">
          <a:blip r:embed="rId3">
            <a:alphaModFix/>
          </a:blip>
          <a:srcRect l="15542" r="49987"/>
          <a:stretch/>
        </p:blipFill>
        <p:spPr>
          <a:xfrm>
            <a:off x="5467800" y="693500"/>
            <a:ext cx="2347226" cy="3830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28"/>
          <p:cNvSpPr txBox="1">
            <a:spLocks noGrp="1"/>
          </p:cNvSpPr>
          <p:nvPr>
            <p:ph type="title"/>
          </p:nvPr>
        </p:nvSpPr>
        <p:spPr>
          <a:xfrm>
            <a:off x="730725" y="1318650"/>
            <a:ext cx="3893400" cy="10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First Aid Market Trends and Recommendations</a:t>
            </a:r>
            <a:endParaRPr b="0"/>
          </a:p>
        </p:txBody>
      </p:sp>
      <p:sp>
        <p:nvSpPr>
          <p:cNvPr id="344" name="Google Shape;344;p28"/>
          <p:cNvSpPr txBox="1">
            <a:spLocks noGrp="1"/>
          </p:cNvSpPr>
          <p:nvPr>
            <p:ph type="body" idx="1"/>
          </p:nvPr>
        </p:nvSpPr>
        <p:spPr>
          <a:xfrm>
            <a:off x="721225" y="2434125"/>
            <a:ext cx="3893400" cy="208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20000"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 sz="1100" b="1"/>
              <a:t>Value-Bundling: </a:t>
            </a:r>
            <a:r>
              <a:rPr lang="en-GB" sz="1100"/>
              <a:t> Create more first-aid kits that are versatile for multiple situations and contain different first-aid supplies(e.g. Combine band-aids, alcohol wipes, etc.).</a:t>
            </a:r>
            <a:endParaRPr sz="110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 sz="1100" b="1"/>
              <a:t>Increase Appeal: </a:t>
            </a:r>
            <a:r>
              <a:rPr lang="en-GB" sz="1100"/>
              <a:t>Expand your selection of colorful, character-themed bandages and other child-oriented first aid supplies. This strategic inventory boost can give your pharmacy a competitive edge, as children are frequent users of these products. By offering fun and appealing options, you'll attract families and potentially increase customer loyalty.</a:t>
            </a:r>
            <a:endParaRPr sz="1100"/>
          </a:p>
        </p:txBody>
      </p:sp>
      <p:pic>
        <p:nvPicPr>
          <p:cNvPr id="345" name="Google Shape;345;p28"/>
          <p:cNvPicPr preferRelativeResize="0"/>
          <p:nvPr/>
        </p:nvPicPr>
        <p:blipFill rotWithShape="1">
          <a:blip r:embed="rId3">
            <a:alphaModFix/>
          </a:blip>
          <a:srcRect l="9182" r="9191"/>
          <a:stretch/>
        </p:blipFill>
        <p:spPr>
          <a:xfrm>
            <a:off x="5146750" y="1184600"/>
            <a:ext cx="3997248" cy="326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29"/>
          <p:cNvSpPr txBox="1">
            <a:spLocks noGrp="1"/>
          </p:cNvSpPr>
          <p:nvPr>
            <p:ph type="title"/>
          </p:nvPr>
        </p:nvSpPr>
        <p:spPr>
          <a:xfrm>
            <a:off x="730725" y="1318650"/>
            <a:ext cx="3893400" cy="10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Vitamins Market Trends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And Recommendations</a:t>
            </a:r>
            <a:endParaRPr b="0"/>
          </a:p>
        </p:txBody>
      </p:sp>
      <p:sp>
        <p:nvSpPr>
          <p:cNvPr id="351" name="Google Shape;351;p29"/>
          <p:cNvSpPr txBox="1">
            <a:spLocks noGrp="1"/>
          </p:cNvSpPr>
          <p:nvPr>
            <p:ph type="body" idx="1"/>
          </p:nvPr>
        </p:nvSpPr>
        <p:spPr>
          <a:xfrm>
            <a:off x="721225" y="2434125"/>
            <a:ext cx="3893400" cy="208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 sz="1100" b="1"/>
              <a:t>Seasonal Advertising: </a:t>
            </a:r>
            <a:r>
              <a:rPr lang="en-GB" sz="1100"/>
              <a:t> While vitamins peak every new year, advertising vitamins based on weather changes could result in consumers purchasing more vitamins throughout the year.</a:t>
            </a:r>
            <a:endParaRPr sz="110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 sz="1100" b="1"/>
              <a:t>Cross-Selling: </a:t>
            </a:r>
            <a:r>
              <a:rPr lang="en-GB" sz="1100"/>
              <a:t>Vitamins peak in accordance with cold remedies and pain relievers. Creating value-bundles between these categories could increase sales due to popularity of other two products.</a:t>
            </a:r>
            <a:endParaRPr sz="1100"/>
          </a:p>
        </p:txBody>
      </p:sp>
      <p:pic>
        <p:nvPicPr>
          <p:cNvPr id="352" name="Google Shape;352;p29"/>
          <p:cNvPicPr preferRelativeResize="0"/>
          <p:nvPr/>
        </p:nvPicPr>
        <p:blipFill rotWithShape="1">
          <a:blip r:embed="rId3">
            <a:alphaModFix/>
          </a:blip>
          <a:srcRect l="4052" r="4061"/>
          <a:stretch/>
        </p:blipFill>
        <p:spPr>
          <a:xfrm>
            <a:off x="5146750" y="1184600"/>
            <a:ext cx="3997248" cy="32625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7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2799900" cy="10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Historical Data</a:t>
            </a:r>
            <a:endParaRPr/>
          </a:p>
        </p:txBody>
      </p:sp>
      <p:sp>
        <p:nvSpPr>
          <p:cNvPr id="169" name="Google Shape;169;p17"/>
          <p:cNvSpPr txBox="1">
            <a:spLocks noGrp="1"/>
          </p:cNvSpPr>
          <p:nvPr>
            <p:ph type="body" idx="1"/>
          </p:nvPr>
        </p:nvSpPr>
        <p:spPr>
          <a:xfrm>
            <a:off x="3582075" y="336850"/>
            <a:ext cx="4798200" cy="10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Key insights:</a:t>
            </a:r>
            <a:endParaRPr sz="1100"/>
          </a:p>
          <a:p>
            <a:pPr marL="457200" lvl="0" indent="-287972" algn="l" rtl="0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-GB" sz="1100"/>
              <a:t>Pain Relievers are the most popular, with sales peaking in winter.</a:t>
            </a:r>
            <a:endParaRPr sz="1100"/>
          </a:p>
          <a:p>
            <a:pPr marL="457200" lvl="0" indent="-287972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 sz="1100"/>
              <a:t>First aid units are least popular overall with no obvious seasonality.</a:t>
            </a:r>
            <a:endParaRPr sz="1100"/>
          </a:p>
          <a:p>
            <a:pPr marL="457200" lvl="0" indent="-287972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 sz="1100"/>
              <a:t>Vitamins and cold remedies peak in winter months, with cold remedies being very unpopular outside of winter months.</a:t>
            </a:r>
            <a:endParaRPr sz="1100"/>
          </a:p>
        </p:txBody>
      </p:sp>
      <p:pic>
        <p:nvPicPr>
          <p:cNvPr id="170" name="Google Shape;17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0000" y="1978925"/>
            <a:ext cx="6888824" cy="309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Methods Used for Time Series Analysis</a:t>
            </a:r>
            <a:endParaRPr/>
          </a:p>
        </p:txBody>
      </p:sp>
      <p:sp>
        <p:nvSpPr>
          <p:cNvPr id="176" name="Google Shape;176;p18"/>
          <p:cNvSpPr txBox="1">
            <a:spLocks noGrp="1"/>
          </p:cNvSpPr>
          <p:nvPr>
            <p:ph type="body" idx="1"/>
          </p:nvPr>
        </p:nvSpPr>
        <p:spPr>
          <a:xfrm>
            <a:off x="1027925" y="1217075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Prophet Model</a:t>
            </a:r>
            <a:endParaRPr sz="1100"/>
          </a:p>
          <a:p>
            <a:pPr marL="457200" lvl="0" indent="-298450" algn="l" rtl="0">
              <a:spcBef>
                <a:spcPts val="1200"/>
              </a:spcBef>
              <a:spcAft>
                <a:spcPts val="0"/>
              </a:spcAft>
              <a:buSzPts val="1100"/>
              <a:buChar char="●"/>
            </a:pPr>
            <a:r>
              <a:rPr lang="en-GB" sz="1100"/>
              <a:t>Analyzes past patterns in units sold, like seasonality (e.g., holidays, weekends) and sudden, unexpected changes.</a:t>
            </a:r>
            <a:endParaRPr sz="110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 sz="1100"/>
              <a:t>Used to make predictions and gain insight into which how different temporal components(month, day, etc.) affect units sold.</a:t>
            </a:r>
            <a:endParaRPr sz="11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10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100"/>
          </a:p>
        </p:txBody>
      </p:sp>
      <p:sp>
        <p:nvSpPr>
          <p:cNvPr id="177" name="Google Shape;177;p18"/>
          <p:cNvSpPr txBox="1">
            <a:spLocks noGrp="1"/>
          </p:cNvSpPr>
          <p:nvPr>
            <p:ph type="body" idx="2"/>
          </p:nvPr>
        </p:nvSpPr>
        <p:spPr>
          <a:xfrm>
            <a:off x="4750746" y="1217075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XGBoost</a:t>
            </a:r>
            <a:endParaRPr sz="1100"/>
          </a:p>
          <a:p>
            <a:pPr marL="457200" lvl="0" indent="-298450" algn="l" rtl="0">
              <a:spcBef>
                <a:spcPts val="1200"/>
              </a:spcBef>
              <a:spcAft>
                <a:spcPts val="0"/>
              </a:spcAft>
              <a:buSzPts val="1100"/>
              <a:buChar char="●"/>
            </a:pPr>
            <a:r>
              <a:rPr lang="en-GB" sz="1100"/>
              <a:t>Derived from a general classification machine learning model (decision trees), uses ‘if-then’ rules to learn past trends and predict the future.</a:t>
            </a:r>
            <a:endParaRPr sz="110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 sz="1100"/>
              <a:t>Used to find feature importances, or how important each temporal component is in predicting units sold.</a:t>
            </a:r>
            <a:endParaRPr sz="110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100"/>
          </a:p>
        </p:txBody>
      </p:sp>
      <p:sp>
        <p:nvSpPr>
          <p:cNvPr id="178" name="Google Shape;178;p18"/>
          <p:cNvSpPr txBox="1"/>
          <p:nvPr/>
        </p:nvSpPr>
        <p:spPr>
          <a:xfrm>
            <a:off x="621825" y="4550425"/>
            <a:ext cx="7152600" cy="4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After model optimization, both models had similar error rates, so we’ll gather insight from both models.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9"/>
          <p:cNvSpPr txBox="1">
            <a:spLocks noGrp="1"/>
          </p:cNvSpPr>
          <p:nvPr>
            <p:ph type="title"/>
          </p:nvPr>
        </p:nvSpPr>
        <p:spPr>
          <a:xfrm>
            <a:off x="729450" y="1367864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Pain Relievers Analysis</a:t>
            </a:r>
            <a:endParaRPr sz="1000"/>
          </a:p>
        </p:txBody>
      </p:sp>
      <p:pic>
        <p:nvPicPr>
          <p:cNvPr id="184" name="Google Shape;184;p19"/>
          <p:cNvPicPr preferRelativeResize="0"/>
          <p:nvPr/>
        </p:nvPicPr>
        <p:blipFill rotWithShape="1">
          <a:blip r:embed="rId3">
            <a:alphaModFix/>
          </a:blip>
          <a:srcRect t="2199" b="2189"/>
          <a:stretch/>
        </p:blipFill>
        <p:spPr>
          <a:xfrm>
            <a:off x="830400" y="2091180"/>
            <a:ext cx="2501201" cy="1267837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19"/>
          <p:cNvSpPr txBox="1"/>
          <p:nvPr/>
        </p:nvSpPr>
        <p:spPr>
          <a:xfrm>
            <a:off x="862816" y="2418212"/>
            <a:ext cx="586500" cy="94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sz="3000"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186" name="Google Shape;186;p19"/>
          <p:cNvGrpSpPr/>
          <p:nvPr/>
        </p:nvGrpSpPr>
        <p:grpSpPr>
          <a:xfrm>
            <a:off x="835825" y="3381784"/>
            <a:ext cx="2501700" cy="1353953"/>
            <a:chOff x="830400" y="3274596"/>
            <a:chExt cx="2501700" cy="1353953"/>
          </a:xfrm>
        </p:grpSpPr>
        <p:sp>
          <p:nvSpPr>
            <p:cNvPr id="187" name="Google Shape;187;p19"/>
            <p:cNvSpPr/>
            <p:nvPr/>
          </p:nvSpPr>
          <p:spPr>
            <a:xfrm>
              <a:off x="830400" y="3360750"/>
              <a:ext cx="2501700" cy="1267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19"/>
            <p:cNvSpPr/>
            <p:nvPr/>
          </p:nvSpPr>
          <p:spPr>
            <a:xfrm>
              <a:off x="1059092" y="3274596"/>
              <a:ext cx="219600" cy="936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9" name="Google Shape;189;p19"/>
          <p:cNvSpPr txBox="1">
            <a:spLocks noGrp="1"/>
          </p:cNvSpPr>
          <p:nvPr>
            <p:ph type="title"/>
          </p:nvPr>
        </p:nvSpPr>
        <p:spPr>
          <a:xfrm>
            <a:off x="967528" y="3455478"/>
            <a:ext cx="2238300" cy="43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Ten- Year Forecast</a:t>
            </a:r>
            <a:endParaRPr sz="1000"/>
          </a:p>
        </p:txBody>
      </p:sp>
      <p:sp>
        <p:nvSpPr>
          <p:cNvPr id="190" name="Google Shape;190;p19"/>
          <p:cNvSpPr txBox="1">
            <a:spLocks noGrp="1"/>
          </p:cNvSpPr>
          <p:nvPr>
            <p:ph type="body" idx="4294967295"/>
          </p:nvPr>
        </p:nvSpPr>
        <p:spPr>
          <a:xfrm>
            <a:off x="967528" y="3885655"/>
            <a:ext cx="2238300" cy="64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800"/>
              <a:t>Annual sales is projected to remain consistent within the next ten years, with sales spiking in winter months.</a:t>
            </a:r>
            <a:endParaRPr sz="800"/>
          </a:p>
        </p:txBody>
      </p:sp>
      <p:sp>
        <p:nvSpPr>
          <p:cNvPr id="191" name="Google Shape;191;p19"/>
          <p:cNvSpPr txBox="1"/>
          <p:nvPr/>
        </p:nvSpPr>
        <p:spPr>
          <a:xfrm>
            <a:off x="3389243" y="3563077"/>
            <a:ext cx="586500" cy="94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3000"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02 </a:t>
            </a:r>
            <a:endParaRPr sz="3000"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192" name="Google Shape;192;p19"/>
          <p:cNvGrpSpPr/>
          <p:nvPr/>
        </p:nvGrpSpPr>
        <p:grpSpPr>
          <a:xfrm rot="10800000" flipH="1">
            <a:off x="3332867" y="2091171"/>
            <a:ext cx="2501700" cy="1353953"/>
            <a:chOff x="830400" y="3274596"/>
            <a:chExt cx="2501700" cy="1353953"/>
          </a:xfrm>
        </p:grpSpPr>
        <p:sp>
          <p:nvSpPr>
            <p:cNvPr id="193" name="Google Shape;193;p19"/>
            <p:cNvSpPr/>
            <p:nvPr/>
          </p:nvSpPr>
          <p:spPr>
            <a:xfrm>
              <a:off x="830400" y="3360750"/>
              <a:ext cx="2501700" cy="1267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19"/>
            <p:cNvSpPr/>
            <p:nvPr/>
          </p:nvSpPr>
          <p:spPr>
            <a:xfrm>
              <a:off x="1059092" y="3274596"/>
              <a:ext cx="219600" cy="936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5" name="Google Shape;195;p19"/>
          <p:cNvSpPr txBox="1">
            <a:spLocks noGrp="1"/>
          </p:cNvSpPr>
          <p:nvPr>
            <p:ph type="title"/>
          </p:nvPr>
        </p:nvSpPr>
        <p:spPr>
          <a:xfrm>
            <a:off x="3452853" y="2176217"/>
            <a:ext cx="2238300" cy="43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A Deeper Dive</a:t>
            </a:r>
            <a:endParaRPr sz="1000"/>
          </a:p>
        </p:txBody>
      </p:sp>
      <p:sp>
        <p:nvSpPr>
          <p:cNvPr id="196" name="Google Shape;196;p19"/>
          <p:cNvSpPr txBox="1">
            <a:spLocks noGrp="1"/>
          </p:cNvSpPr>
          <p:nvPr>
            <p:ph type="body" idx="4294967295"/>
          </p:nvPr>
        </p:nvSpPr>
        <p:spPr>
          <a:xfrm>
            <a:off x="3464303" y="2606419"/>
            <a:ext cx="2238300" cy="64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800"/>
              <a:t>There is a slight positive trend which signifies overall growth in sales. Seasonality analysis highlights rise in sales during winter months.</a:t>
            </a:r>
            <a:endParaRPr sz="800"/>
          </a:p>
        </p:txBody>
      </p:sp>
      <p:sp>
        <p:nvSpPr>
          <p:cNvPr id="197" name="Google Shape;197;p19"/>
          <p:cNvSpPr txBox="1"/>
          <p:nvPr/>
        </p:nvSpPr>
        <p:spPr>
          <a:xfrm>
            <a:off x="5856250" y="2418200"/>
            <a:ext cx="586500" cy="94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3000"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sz="3000"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198" name="Google Shape;198;p19"/>
          <p:cNvGrpSpPr/>
          <p:nvPr/>
        </p:nvGrpSpPr>
        <p:grpSpPr>
          <a:xfrm>
            <a:off x="5857766" y="3455471"/>
            <a:ext cx="2501700" cy="1353953"/>
            <a:chOff x="830400" y="3274596"/>
            <a:chExt cx="2501700" cy="1353953"/>
          </a:xfrm>
        </p:grpSpPr>
        <p:sp>
          <p:nvSpPr>
            <p:cNvPr id="199" name="Google Shape;199;p19"/>
            <p:cNvSpPr/>
            <p:nvPr/>
          </p:nvSpPr>
          <p:spPr>
            <a:xfrm>
              <a:off x="830400" y="3360750"/>
              <a:ext cx="2501700" cy="1267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9"/>
            <p:cNvSpPr/>
            <p:nvPr/>
          </p:nvSpPr>
          <p:spPr>
            <a:xfrm>
              <a:off x="1059092" y="3274596"/>
              <a:ext cx="219600" cy="936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1" name="Google Shape;201;p19"/>
          <p:cNvSpPr txBox="1">
            <a:spLocks noGrp="1"/>
          </p:cNvSpPr>
          <p:nvPr>
            <p:ph type="title"/>
          </p:nvPr>
        </p:nvSpPr>
        <p:spPr>
          <a:xfrm>
            <a:off x="5960978" y="3455478"/>
            <a:ext cx="2238300" cy="43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Best Predictor of Units Sold</a:t>
            </a:r>
            <a:endParaRPr sz="1000"/>
          </a:p>
        </p:txBody>
      </p:sp>
      <p:sp>
        <p:nvSpPr>
          <p:cNvPr id="202" name="Google Shape;202;p19"/>
          <p:cNvSpPr txBox="1">
            <a:spLocks noGrp="1"/>
          </p:cNvSpPr>
          <p:nvPr>
            <p:ph type="body" idx="4294967295"/>
          </p:nvPr>
        </p:nvSpPr>
        <p:spPr>
          <a:xfrm>
            <a:off x="5960978" y="3885655"/>
            <a:ext cx="2238300" cy="64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800"/>
              <a:t>Months is clearly the most important predictor for how many units of pain relievers sold. </a:t>
            </a:r>
            <a:endParaRPr sz="800"/>
          </a:p>
        </p:txBody>
      </p:sp>
      <p:pic>
        <p:nvPicPr>
          <p:cNvPr id="203" name="Google Shape;20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16050" y="3445125"/>
            <a:ext cx="2336171" cy="135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82950" y="2091175"/>
            <a:ext cx="2451350" cy="1270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0"/>
          <p:cNvSpPr txBox="1">
            <a:spLocks noGrp="1"/>
          </p:cNvSpPr>
          <p:nvPr>
            <p:ph type="title"/>
          </p:nvPr>
        </p:nvSpPr>
        <p:spPr>
          <a:xfrm>
            <a:off x="729450" y="1367864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Vitamins</a:t>
            </a:r>
            <a:endParaRPr sz="1000"/>
          </a:p>
        </p:txBody>
      </p:sp>
      <p:pic>
        <p:nvPicPr>
          <p:cNvPr id="210" name="Google Shape;210;p20"/>
          <p:cNvPicPr preferRelativeResize="0"/>
          <p:nvPr/>
        </p:nvPicPr>
        <p:blipFill rotWithShape="1">
          <a:blip r:embed="rId3">
            <a:alphaModFix/>
          </a:blip>
          <a:srcRect t="1914" b="1904"/>
          <a:stretch/>
        </p:blipFill>
        <p:spPr>
          <a:xfrm>
            <a:off x="830400" y="2091180"/>
            <a:ext cx="2501201" cy="1267837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20"/>
          <p:cNvSpPr txBox="1"/>
          <p:nvPr/>
        </p:nvSpPr>
        <p:spPr>
          <a:xfrm>
            <a:off x="862816" y="2418212"/>
            <a:ext cx="586500" cy="94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sz="3000"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212" name="Google Shape;212;p20"/>
          <p:cNvGrpSpPr/>
          <p:nvPr/>
        </p:nvGrpSpPr>
        <p:grpSpPr>
          <a:xfrm>
            <a:off x="835825" y="3381784"/>
            <a:ext cx="2501700" cy="1353953"/>
            <a:chOff x="830400" y="3274596"/>
            <a:chExt cx="2501700" cy="1353953"/>
          </a:xfrm>
        </p:grpSpPr>
        <p:sp>
          <p:nvSpPr>
            <p:cNvPr id="213" name="Google Shape;213;p20"/>
            <p:cNvSpPr/>
            <p:nvPr/>
          </p:nvSpPr>
          <p:spPr>
            <a:xfrm>
              <a:off x="830400" y="3360750"/>
              <a:ext cx="2501700" cy="1267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20"/>
            <p:cNvSpPr/>
            <p:nvPr/>
          </p:nvSpPr>
          <p:spPr>
            <a:xfrm>
              <a:off x="1059092" y="3274596"/>
              <a:ext cx="219600" cy="936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5" name="Google Shape;215;p20"/>
          <p:cNvSpPr txBox="1">
            <a:spLocks noGrp="1"/>
          </p:cNvSpPr>
          <p:nvPr>
            <p:ph type="title"/>
          </p:nvPr>
        </p:nvSpPr>
        <p:spPr>
          <a:xfrm>
            <a:off x="967528" y="3455478"/>
            <a:ext cx="2238300" cy="43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Ten Year Forecast</a:t>
            </a:r>
            <a:endParaRPr sz="1000"/>
          </a:p>
        </p:txBody>
      </p:sp>
      <p:sp>
        <p:nvSpPr>
          <p:cNvPr id="216" name="Google Shape;216;p20"/>
          <p:cNvSpPr txBox="1">
            <a:spLocks noGrp="1"/>
          </p:cNvSpPr>
          <p:nvPr>
            <p:ph type="body" idx="4294967295"/>
          </p:nvPr>
        </p:nvSpPr>
        <p:spPr>
          <a:xfrm>
            <a:off x="967528" y="3885655"/>
            <a:ext cx="2238300" cy="64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2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800"/>
              <a:t>Annual sales are projected to decrease annually within the next ten years, with the trend of sales peaking at the beginning of each year being consistent.</a:t>
            </a:r>
            <a:endParaRPr sz="800"/>
          </a:p>
        </p:txBody>
      </p:sp>
      <p:sp>
        <p:nvSpPr>
          <p:cNvPr id="217" name="Google Shape;217;p20"/>
          <p:cNvSpPr txBox="1"/>
          <p:nvPr/>
        </p:nvSpPr>
        <p:spPr>
          <a:xfrm>
            <a:off x="3389243" y="3563077"/>
            <a:ext cx="586500" cy="94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3000"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02 </a:t>
            </a:r>
            <a:endParaRPr sz="3000"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218" name="Google Shape;218;p20"/>
          <p:cNvGrpSpPr/>
          <p:nvPr/>
        </p:nvGrpSpPr>
        <p:grpSpPr>
          <a:xfrm rot="10800000" flipH="1">
            <a:off x="3332867" y="2091171"/>
            <a:ext cx="2501700" cy="1353953"/>
            <a:chOff x="830400" y="3274596"/>
            <a:chExt cx="2501700" cy="1353953"/>
          </a:xfrm>
        </p:grpSpPr>
        <p:sp>
          <p:nvSpPr>
            <p:cNvPr id="219" name="Google Shape;219;p20"/>
            <p:cNvSpPr/>
            <p:nvPr/>
          </p:nvSpPr>
          <p:spPr>
            <a:xfrm>
              <a:off x="830400" y="3360750"/>
              <a:ext cx="2501700" cy="1267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20"/>
            <p:cNvSpPr/>
            <p:nvPr/>
          </p:nvSpPr>
          <p:spPr>
            <a:xfrm>
              <a:off x="1059092" y="3274596"/>
              <a:ext cx="219600" cy="936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1" name="Google Shape;221;p20"/>
          <p:cNvSpPr txBox="1">
            <a:spLocks noGrp="1"/>
          </p:cNvSpPr>
          <p:nvPr>
            <p:ph type="title"/>
          </p:nvPr>
        </p:nvSpPr>
        <p:spPr>
          <a:xfrm>
            <a:off x="3464303" y="2176242"/>
            <a:ext cx="2238300" cy="43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A Deeper Dive</a:t>
            </a:r>
            <a:endParaRPr sz="1000"/>
          </a:p>
        </p:txBody>
      </p:sp>
      <p:sp>
        <p:nvSpPr>
          <p:cNvPr id="222" name="Google Shape;222;p20"/>
          <p:cNvSpPr txBox="1">
            <a:spLocks noGrp="1"/>
          </p:cNvSpPr>
          <p:nvPr>
            <p:ph type="body" idx="4294967295"/>
          </p:nvPr>
        </p:nvSpPr>
        <p:spPr>
          <a:xfrm>
            <a:off x="3464303" y="2606419"/>
            <a:ext cx="2238300" cy="64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800"/>
              <a:t>There is a static trend which demonstrates stagnation in sales. Seasonality analysis highlights rise in sales during New Years.</a:t>
            </a:r>
            <a:endParaRPr sz="800"/>
          </a:p>
        </p:txBody>
      </p:sp>
      <p:sp>
        <p:nvSpPr>
          <p:cNvPr id="223" name="Google Shape;223;p20"/>
          <p:cNvSpPr txBox="1"/>
          <p:nvPr/>
        </p:nvSpPr>
        <p:spPr>
          <a:xfrm>
            <a:off x="5856250" y="2418200"/>
            <a:ext cx="586500" cy="94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3000"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sz="3000"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224" name="Google Shape;224;p20"/>
          <p:cNvGrpSpPr/>
          <p:nvPr/>
        </p:nvGrpSpPr>
        <p:grpSpPr>
          <a:xfrm>
            <a:off x="5857766" y="3455471"/>
            <a:ext cx="2501700" cy="1353953"/>
            <a:chOff x="830400" y="3274596"/>
            <a:chExt cx="2501700" cy="1353953"/>
          </a:xfrm>
        </p:grpSpPr>
        <p:sp>
          <p:nvSpPr>
            <p:cNvPr id="225" name="Google Shape;225;p20"/>
            <p:cNvSpPr/>
            <p:nvPr/>
          </p:nvSpPr>
          <p:spPr>
            <a:xfrm>
              <a:off x="830400" y="3360750"/>
              <a:ext cx="2501700" cy="1267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20"/>
            <p:cNvSpPr/>
            <p:nvPr/>
          </p:nvSpPr>
          <p:spPr>
            <a:xfrm>
              <a:off x="1059092" y="3274596"/>
              <a:ext cx="219600" cy="936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7" name="Google Shape;227;p20"/>
          <p:cNvSpPr txBox="1">
            <a:spLocks noGrp="1"/>
          </p:cNvSpPr>
          <p:nvPr>
            <p:ph type="title"/>
          </p:nvPr>
        </p:nvSpPr>
        <p:spPr>
          <a:xfrm>
            <a:off x="5960978" y="3455478"/>
            <a:ext cx="2238300" cy="43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Best Predictor of Units Sold</a:t>
            </a:r>
            <a:endParaRPr sz="1000"/>
          </a:p>
        </p:txBody>
      </p:sp>
      <p:sp>
        <p:nvSpPr>
          <p:cNvPr id="228" name="Google Shape;228;p20"/>
          <p:cNvSpPr txBox="1">
            <a:spLocks noGrp="1"/>
          </p:cNvSpPr>
          <p:nvPr>
            <p:ph type="body" idx="4294967295"/>
          </p:nvPr>
        </p:nvSpPr>
        <p:spPr>
          <a:xfrm>
            <a:off x="5960978" y="3885655"/>
            <a:ext cx="2238300" cy="64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800"/>
              <a:t>Day of Year(e.g. Day 1 out of 365) is the best predictor. Analysis suggests the closer the day is to the New Year, the more sales will occur.</a:t>
            </a:r>
            <a:endParaRPr sz="800"/>
          </a:p>
        </p:txBody>
      </p:sp>
      <p:pic>
        <p:nvPicPr>
          <p:cNvPr id="229" name="Google Shape;22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12649" y="3451650"/>
            <a:ext cx="2238299" cy="151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60975" y="2062800"/>
            <a:ext cx="2456876" cy="1267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1"/>
          <p:cNvSpPr txBox="1">
            <a:spLocks noGrp="1"/>
          </p:cNvSpPr>
          <p:nvPr>
            <p:ph type="title"/>
          </p:nvPr>
        </p:nvSpPr>
        <p:spPr>
          <a:xfrm>
            <a:off x="729450" y="1367864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Cold Remedies</a:t>
            </a:r>
            <a:endParaRPr sz="1000"/>
          </a:p>
        </p:txBody>
      </p:sp>
      <p:sp>
        <p:nvSpPr>
          <p:cNvPr id="236" name="Google Shape;236;p21"/>
          <p:cNvSpPr txBox="1"/>
          <p:nvPr/>
        </p:nvSpPr>
        <p:spPr>
          <a:xfrm>
            <a:off x="862816" y="2418212"/>
            <a:ext cx="586500" cy="94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sz="3000"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237" name="Google Shape;237;p21"/>
          <p:cNvGrpSpPr/>
          <p:nvPr/>
        </p:nvGrpSpPr>
        <p:grpSpPr>
          <a:xfrm>
            <a:off x="835825" y="3381784"/>
            <a:ext cx="2501700" cy="1353953"/>
            <a:chOff x="830400" y="3274596"/>
            <a:chExt cx="2501700" cy="1353953"/>
          </a:xfrm>
        </p:grpSpPr>
        <p:sp>
          <p:nvSpPr>
            <p:cNvPr id="238" name="Google Shape;238;p21"/>
            <p:cNvSpPr/>
            <p:nvPr/>
          </p:nvSpPr>
          <p:spPr>
            <a:xfrm>
              <a:off x="830400" y="3360750"/>
              <a:ext cx="2501700" cy="1267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21"/>
            <p:cNvSpPr/>
            <p:nvPr/>
          </p:nvSpPr>
          <p:spPr>
            <a:xfrm>
              <a:off x="1059092" y="3274596"/>
              <a:ext cx="219600" cy="936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0" name="Google Shape;240;p21"/>
          <p:cNvSpPr txBox="1">
            <a:spLocks noGrp="1"/>
          </p:cNvSpPr>
          <p:nvPr>
            <p:ph type="title"/>
          </p:nvPr>
        </p:nvSpPr>
        <p:spPr>
          <a:xfrm>
            <a:off x="967528" y="3455478"/>
            <a:ext cx="2238300" cy="43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Ten-Year Forecast</a:t>
            </a:r>
            <a:endParaRPr sz="1000"/>
          </a:p>
        </p:txBody>
      </p:sp>
      <p:sp>
        <p:nvSpPr>
          <p:cNvPr id="241" name="Google Shape;241;p21"/>
          <p:cNvSpPr txBox="1">
            <a:spLocks noGrp="1"/>
          </p:cNvSpPr>
          <p:nvPr>
            <p:ph type="body" idx="4294967295"/>
          </p:nvPr>
        </p:nvSpPr>
        <p:spPr>
          <a:xfrm>
            <a:off x="967528" y="3885655"/>
            <a:ext cx="2238300" cy="64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800"/>
              <a:t>Annual sales are projected to remain constant within the next ten years, with the trend of sales peaking during winter being consistent.</a:t>
            </a:r>
            <a:endParaRPr sz="800"/>
          </a:p>
        </p:txBody>
      </p:sp>
      <p:sp>
        <p:nvSpPr>
          <p:cNvPr id="242" name="Google Shape;242;p21"/>
          <p:cNvSpPr txBox="1"/>
          <p:nvPr/>
        </p:nvSpPr>
        <p:spPr>
          <a:xfrm>
            <a:off x="3389243" y="3563077"/>
            <a:ext cx="586500" cy="94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3000"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02 </a:t>
            </a:r>
            <a:endParaRPr sz="3000"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243" name="Google Shape;243;p21"/>
          <p:cNvGrpSpPr/>
          <p:nvPr/>
        </p:nvGrpSpPr>
        <p:grpSpPr>
          <a:xfrm rot="10800000" flipH="1">
            <a:off x="3332867" y="2091171"/>
            <a:ext cx="2501700" cy="1353953"/>
            <a:chOff x="830400" y="3274596"/>
            <a:chExt cx="2501700" cy="1353953"/>
          </a:xfrm>
        </p:grpSpPr>
        <p:sp>
          <p:nvSpPr>
            <p:cNvPr id="244" name="Google Shape;244;p21"/>
            <p:cNvSpPr/>
            <p:nvPr/>
          </p:nvSpPr>
          <p:spPr>
            <a:xfrm>
              <a:off x="830400" y="3360750"/>
              <a:ext cx="2501700" cy="1267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21"/>
            <p:cNvSpPr/>
            <p:nvPr/>
          </p:nvSpPr>
          <p:spPr>
            <a:xfrm>
              <a:off x="1059092" y="3274596"/>
              <a:ext cx="219600" cy="936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6" name="Google Shape;246;p21"/>
          <p:cNvSpPr txBox="1">
            <a:spLocks noGrp="1"/>
          </p:cNvSpPr>
          <p:nvPr>
            <p:ph type="title"/>
          </p:nvPr>
        </p:nvSpPr>
        <p:spPr>
          <a:xfrm>
            <a:off x="3464303" y="2176242"/>
            <a:ext cx="2238300" cy="43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A Deeper Dive</a:t>
            </a:r>
            <a:endParaRPr sz="1000"/>
          </a:p>
        </p:txBody>
      </p:sp>
      <p:sp>
        <p:nvSpPr>
          <p:cNvPr id="247" name="Google Shape;247;p21"/>
          <p:cNvSpPr txBox="1">
            <a:spLocks noGrp="1"/>
          </p:cNvSpPr>
          <p:nvPr>
            <p:ph type="body" idx="4294967295"/>
          </p:nvPr>
        </p:nvSpPr>
        <p:spPr>
          <a:xfrm>
            <a:off x="3464303" y="2606419"/>
            <a:ext cx="2238300" cy="64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800"/>
              <a:t>There is a slight negative trend which demonstrates decrease in sales. Seasonality analysis highlights rise in sales during winter months.</a:t>
            </a:r>
            <a:endParaRPr sz="800"/>
          </a:p>
        </p:txBody>
      </p:sp>
      <p:sp>
        <p:nvSpPr>
          <p:cNvPr id="248" name="Google Shape;248;p21"/>
          <p:cNvSpPr txBox="1"/>
          <p:nvPr/>
        </p:nvSpPr>
        <p:spPr>
          <a:xfrm>
            <a:off x="5856250" y="2418200"/>
            <a:ext cx="586500" cy="94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3000"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sz="3000"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249" name="Google Shape;249;p21"/>
          <p:cNvGrpSpPr/>
          <p:nvPr/>
        </p:nvGrpSpPr>
        <p:grpSpPr>
          <a:xfrm>
            <a:off x="5857766" y="3455471"/>
            <a:ext cx="2501700" cy="1353953"/>
            <a:chOff x="830400" y="3274596"/>
            <a:chExt cx="2501700" cy="1353953"/>
          </a:xfrm>
        </p:grpSpPr>
        <p:sp>
          <p:nvSpPr>
            <p:cNvPr id="250" name="Google Shape;250;p21"/>
            <p:cNvSpPr/>
            <p:nvPr/>
          </p:nvSpPr>
          <p:spPr>
            <a:xfrm>
              <a:off x="830400" y="3360750"/>
              <a:ext cx="2501700" cy="1267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21"/>
            <p:cNvSpPr/>
            <p:nvPr/>
          </p:nvSpPr>
          <p:spPr>
            <a:xfrm>
              <a:off x="1059092" y="3274596"/>
              <a:ext cx="219600" cy="936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2" name="Google Shape;252;p21"/>
          <p:cNvSpPr txBox="1">
            <a:spLocks noGrp="1"/>
          </p:cNvSpPr>
          <p:nvPr>
            <p:ph type="title"/>
          </p:nvPr>
        </p:nvSpPr>
        <p:spPr>
          <a:xfrm>
            <a:off x="5960978" y="3455478"/>
            <a:ext cx="2238300" cy="43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Best Predictor for Units Sold</a:t>
            </a:r>
            <a:endParaRPr sz="1000"/>
          </a:p>
        </p:txBody>
      </p:sp>
      <p:sp>
        <p:nvSpPr>
          <p:cNvPr id="253" name="Google Shape;253;p21"/>
          <p:cNvSpPr txBox="1">
            <a:spLocks noGrp="1"/>
          </p:cNvSpPr>
          <p:nvPr>
            <p:ph type="body" idx="4294967295"/>
          </p:nvPr>
        </p:nvSpPr>
        <p:spPr>
          <a:xfrm>
            <a:off x="5960978" y="3885655"/>
            <a:ext cx="2238300" cy="64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800"/>
              <a:t>Month of Year is the best predictor. Analysis suggests winter months(November- January) result in a huge uptick in sales.</a:t>
            </a:r>
            <a:endParaRPr sz="800"/>
          </a:p>
        </p:txBody>
      </p:sp>
      <p:pic>
        <p:nvPicPr>
          <p:cNvPr id="254" name="Google Shape;25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5825" y="2045342"/>
            <a:ext cx="2347733" cy="126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97949" y="2002300"/>
            <a:ext cx="2461524" cy="135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36600" y="3455475"/>
            <a:ext cx="2390401" cy="1353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2"/>
          <p:cNvSpPr txBox="1">
            <a:spLocks noGrp="1"/>
          </p:cNvSpPr>
          <p:nvPr>
            <p:ph type="title"/>
          </p:nvPr>
        </p:nvSpPr>
        <p:spPr>
          <a:xfrm>
            <a:off x="729450" y="1367864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Skin Care</a:t>
            </a:r>
            <a:endParaRPr sz="1000"/>
          </a:p>
        </p:txBody>
      </p:sp>
      <p:sp>
        <p:nvSpPr>
          <p:cNvPr id="262" name="Google Shape;262;p22"/>
          <p:cNvSpPr txBox="1"/>
          <p:nvPr/>
        </p:nvSpPr>
        <p:spPr>
          <a:xfrm>
            <a:off x="862816" y="2418212"/>
            <a:ext cx="586500" cy="94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sz="3000"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263" name="Google Shape;263;p22"/>
          <p:cNvGrpSpPr/>
          <p:nvPr/>
        </p:nvGrpSpPr>
        <p:grpSpPr>
          <a:xfrm>
            <a:off x="835825" y="3381784"/>
            <a:ext cx="2501700" cy="1353953"/>
            <a:chOff x="830400" y="3274596"/>
            <a:chExt cx="2501700" cy="1353953"/>
          </a:xfrm>
        </p:grpSpPr>
        <p:sp>
          <p:nvSpPr>
            <p:cNvPr id="264" name="Google Shape;264;p22"/>
            <p:cNvSpPr/>
            <p:nvPr/>
          </p:nvSpPr>
          <p:spPr>
            <a:xfrm>
              <a:off x="830400" y="3360750"/>
              <a:ext cx="2501700" cy="1267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22"/>
            <p:cNvSpPr/>
            <p:nvPr/>
          </p:nvSpPr>
          <p:spPr>
            <a:xfrm>
              <a:off x="1059092" y="3274596"/>
              <a:ext cx="219600" cy="936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6" name="Google Shape;266;p22"/>
          <p:cNvSpPr txBox="1">
            <a:spLocks noGrp="1"/>
          </p:cNvSpPr>
          <p:nvPr>
            <p:ph type="title"/>
          </p:nvPr>
        </p:nvSpPr>
        <p:spPr>
          <a:xfrm>
            <a:off x="967528" y="3455478"/>
            <a:ext cx="2238300" cy="43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Ten Year Forecast</a:t>
            </a:r>
            <a:endParaRPr sz="1000"/>
          </a:p>
        </p:txBody>
      </p:sp>
      <p:sp>
        <p:nvSpPr>
          <p:cNvPr id="267" name="Google Shape;267;p22"/>
          <p:cNvSpPr txBox="1">
            <a:spLocks noGrp="1"/>
          </p:cNvSpPr>
          <p:nvPr>
            <p:ph type="body" idx="4294967295"/>
          </p:nvPr>
        </p:nvSpPr>
        <p:spPr>
          <a:xfrm>
            <a:off x="967528" y="3885655"/>
            <a:ext cx="2238300" cy="64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800"/>
              <a:t>Annual sales are projected to remain constant within the next ten years, with the trend of sales peaking during summer being consistent.</a:t>
            </a:r>
            <a:endParaRPr sz="800"/>
          </a:p>
        </p:txBody>
      </p:sp>
      <p:sp>
        <p:nvSpPr>
          <p:cNvPr id="268" name="Google Shape;268;p22"/>
          <p:cNvSpPr txBox="1"/>
          <p:nvPr/>
        </p:nvSpPr>
        <p:spPr>
          <a:xfrm>
            <a:off x="3389243" y="3563077"/>
            <a:ext cx="586500" cy="94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3000"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02 </a:t>
            </a:r>
            <a:endParaRPr sz="3000"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269" name="Google Shape;269;p22"/>
          <p:cNvGrpSpPr/>
          <p:nvPr/>
        </p:nvGrpSpPr>
        <p:grpSpPr>
          <a:xfrm rot="10800000" flipH="1">
            <a:off x="3332867" y="2091171"/>
            <a:ext cx="2501700" cy="1353953"/>
            <a:chOff x="830400" y="3274596"/>
            <a:chExt cx="2501700" cy="1353953"/>
          </a:xfrm>
        </p:grpSpPr>
        <p:sp>
          <p:nvSpPr>
            <p:cNvPr id="270" name="Google Shape;270;p22"/>
            <p:cNvSpPr/>
            <p:nvPr/>
          </p:nvSpPr>
          <p:spPr>
            <a:xfrm>
              <a:off x="830400" y="3360750"/>
              <a:ext cx="2501700" cy="1267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22"/>
            <p:cNvSpPr/>
            <p:nvPr/>
          </p:nvSpPr>
          <p:spPr>
            <a:xfrm>
              <a:off x="1059092" y="3274596"/>
              <a:ext cx="219600" cy="936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2" name="Google Shape;272;p22"/>
          <p:cNvSpPr txBox="1">
            <a:spLocks noGrp="1"/>
          </p:cNvSpPr>
          <p:nvPr>
            <p:ph type="title"/>
          </p:nvPr>
        </p:nvSpPr>
        <p:spPr>
          <a:xfrm>
            <a:off x="3464303" y="2176242"/>
            <a:ext cx="2238300" cy="43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A Deeper Dive</a:t>
            </a:r>
            <a:endParaRPr sz="1000"/>
          </a:p>
        </p:txBody>
      </p:sp>
      <p:sp>
        <p:nvSpPr>
          <p:cNvPr id="273" name="Google Shape;273;p22"/>
          <p:cNvSpPr txBox="1">
            <a:spLocks noGrp="1"/>
          </p:cNvSpPr>
          <p:nvPr>
            <p:ph type="body" idx="4294967295"/>
          </p:nvPr>
        </p:nvSpPr>
        <p:spPr>
          <a:xfrm>
            <a:off x="3464303" y="2606419"/>
            <a:ext cx="2238300" cy="64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800"/>
              <a:t>There is a negative trend which demonstrates decrease in sales. Seasonality analysis highlights rise in sales during summer months.</a:t>
            </a:r>
            <a:endParaRPr sz="800"/>
          </a:p>
        </p:txBody>
      </p:sp>
      <p:sp>
        <p:nvSpPr>
          <p:cNvPr id="274" name="Google Shape;274;p22"/>
          <p:cNvSpPr txBox="1"/>
          <p:nvPr/>
        </p:nvSpPr>
        <p:spPr>
          <a:xfrm>
            <a:off x="5856250" y="2418200"/>
            <a:ext cx="586500" cy="94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3000"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sz="3000"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275" name="Google Shape;275;p22"/>
          <p:cNvGrpSpPr/>
          <p:nvPr/>
        </p:nvGrpSpPr>
        <p:grpSpPr>
          <a:xfrm>
            <a:off x="5857766" y="3455471"/>
            <a:ext cx="2501700" cy="1353953"/>
            <a:chOff x="830400" y="3274596"/>
            <a:chExt cx="2501700" cy="1353953"/>
          </a:xfrm>
        </p:grpSpPr>
        <p:sp>
          <p:nvSpPr>
            <p:cNvPr id="276" name="Google Shape;276;p22"/>
            <p:cNvSpPr/>
            <p:nvPr/>
          </p:nvSpPr>
          <p:spPr>
            <a:xfrm>
              <a:off x="830400" y="3360750"/>
              <a:ext cx="2501700" cy="1267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22"/>
            <p:cNvSpPr/>
            <p:nvPr/>
          </p:nvSpPr>
          <p:spPr>
            <a:xfrm>
              <a:off x="1059092" y="3274596"/>
              <a:ext cx="219600" cy="936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8" name="Google Shape;278;p22"/>
          <p:cNvSpPr txBox="1">
            <a:spLocks noGrp="1"/>
          </p:cNvSpPr>
          <p:nvPr>
            <p:ph type="title"/>
          </p:nvPr>
        </p:nvSpPr>
        <p:spPr>
          <a:xfrm>
            <a:off x="5960978" y="3455478"/>
            <a:ext cx="2238300" cy="43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Best Predictors for Unit Sold</a:t>
            </a:r>
            <a:endParaRPr sz="1000"/>
          </a:p>
        </p:txBody>
      </p:sp>
      <p:sp>
        <p:nvSpPr>
          <p:cNvPr id="279" name="Google Shape;279;p22"/>
          <p:cNvSpPr txBox="1">
            <a:spLocks noGrp="1"/>
          </p:cNvSpPr>
          <p:nvPr>
            <p:ph type="body" idx="4294967295"/>
          </p:nvPr>
        </p:nvSpPr>
        <p:spPr>
          <a:xfrm>
            <a:off x="5960978" y="3885655"/>
            <a:ext cx="2238300" cy="64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800"/>
              <a:t>Month of Year is the best predictor. Analysis suggests summer months(June- September) result in a huge uptick in sales.</a:t>
            </a:r>
            <a:endParaRPr sz="800"/>
          </a:p>
        </p:txBody>
      </p:sp>
      <p:pic>
        <p:nvPicPr>
          <p:cNvPr id="280" name="Google Shape;28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450" y="2044159"/>
            <a:ext cx="2390400" cy="12702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66875" y="3498650"/>
            <a:ext cx="2390399" cy="135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20750" y="1979675"/>
            <a:ext cx="2438725" cy="1421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3"/>
          <p:cNvSpPr txBox="1">
            <a:spLocks noGrp="1"/>
          </p:cNvSpPr>
          <p:nvPr>
            <p:ph type="title"/>
          </p:nvPr>
        </p:nvSpPr>
        <p:spPr>
          <a:xfrm>
            <a:off x="729450" y="1367864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First Aid Supplies</a:t>
            </a:r>
            <a:endParaRPr sz="1000"/>
          </a:p>
        </p:txBody>
      </p:sp>
      <p:sp>
        <p:nvSpPr>
          <p:cNvPr id="288" name="Google Shape;288;p23"/>
          <p:cNvSpPr txBox="1"/>
          <p:nvPr/>
        </p:nvSpPr>
        <p:spPr>
          <a:xfrm>
            <a:off x="862816" y="2418212"/>
            <a:ext cx="586500" cy="94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sz="3000"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289" name="Google Shape;289;p23"/>
          <p:cNvGrpSpPr/>
          <p:nvPr/>
        </p:nvGrpSpPr>
        <p:grpSpPr>
          <a:xfrm>
            <a:off x="835825" y="3381784"/>
            <a:ext cx="2501700" cy="1353953"/>
            <a:chOff x="830400" y="3274596"/>
            <a:chExt cx="2501700" cy="1353953"/>
          </a:xfrm>
        </p:grpSpPr>
        <p:sp>
          <p:nvSpPr>
            <p:cNvPr id="290" name="Google Shape;290;p23"/>
            <p:cNvSpPr/>
            <p:nvPr/>
          </p:nvSpPr>
          <p:spPr>
            <a:xfrm>
              <a:off x="830400" y="3360750"/>
              <a:ext cx="2501700" cy="1267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23"/>
            <p:cNvSpPr/>
            <p:nvPr/>
          </p:nvSpPr>
          <p:spPr>
            <a:xfrm>
              <a:off x="1059092" y="3274596"/>
              <a:ext cx="219600" cy="936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2" name="Google Shape;292;p23"/>
          <p:cNvSpPr txBox="1">
            <a:spLocks noGrp="1"/>
          </p:cNvSpPr>
          <p:nvPr>
            <p:ph type="title"/>
          </p:nvPr>
        </p:nvSpPr>
        <p:spPr>
          <a:xfrm>
            <a:off x="967528" y="3455478"/>
            <a:ext cx="2238300" cy="43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Ten Year Forecast</a:t>
            </a:r>
            <a:endParaRPr sz="1000"/>
          </a:p>
        </p:txBody>
      </p:sp>
      <p:sp>
        <p:nvSpPr>
          <p:cNvPr id="293" name="Google Shape;293;p23"/>
          <p:cNvSpPr txBox="1">
            <a:spLocks noGrp="1"/>
          </p:cNvSpPr>
          <p:nvPr>
            <p:ph type="body" idx="4294967295"/>
          </p:nvPr>
        </p:nvSpPr>
        <p:spPr>
          <a:xfrm>
            <a:off x="967528" y="3885655"/>
            <a:ext cx="2238300" cy="64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800"/>
              <a:t>Annual sales are projected to slightly increase within the next ten years, with the trend of sales having no seasonality being consistent.</a:t>
            </a:r>
            <a:endParaRPr sz="800"/>
          </a:p>
        </p:txBody>
      </p:sp>
      <p:sp>
        <p:nvSpPr>
          <p:cNvPr id="294" name="Google Shape;294;p23"/>
          <p:cNvSpPr txBox="1"/>
          <p:nvPr/>
        </p:nvSpPr>
        <p:spPr>
          <a:xfrm>
            <a:off x="3389243" y="3563077"/>
            <a:ext cx="586500" cy="94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3000"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02 </a:t>
            </a:r>
            <a:endParaRPr sz="3000"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295" name="Google Shape;295;p23"/>
          <p:cNvGrpSpPr/>
          <p:nvPr/>
        </p:nvGrpSpPr>
        <p:grpSpPr>
          <a:xfrm rot="10800000" flipH="1">
            <a:off x="3332867" y="2091171"/>
            <a:ext cx="2501700" cy="1353953"/>
            <a:chOff x="830400" y="3274596"/>
            <a:chExt cx="2501700" cy="1353953"/>
          </a:xfrm>
        </p:grpSpPr>
        <p:sp>
          <p:nvSpPr>
            <p:cNvPr id="296" name="Google Shape;296;p23"/>
            <p:cNvSpPr/>
            <p:nvPr/>
          </p:nvSpPr>
          <p:spPr>
            <a:xfrm>
              <a:off x="830400" y="3360750"/>
              <a:ext cx="2501700" cy="1267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23"/>
            <p:cNvSpPr/>
            <p:nvPr/>
          </p:nvSpPr>
          <p:spPr>
            <a:xfrm>
              <a:off x="1059092" y="3274596"/>
              <a:ext cx="219600" cy="936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8" name="Google Shape;298;p23"/>
          <p:cNvSpPr txBox="1">
            <a:spLocks noGrp="1"/>
          </p:cNvSpPr>
          <p:nvPr>
            <p:ph type="title"/>
          </p:nvPr>
        </p:nvSpPr>
        <p:spPr>
          <a:xfrm>
            <a:off x="3464303" y="2176242"/>
            <a:ext cx="2238300" cy="43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A Deeper Dive</a:t>
            </a:r>
            <a:endParaRPr sz="1000"/>
          </a:p>
        </p:txBody>
      </p:sp>
      <p:sp>
        <p:nvSpPr>
          <p:cNvPr id="299" name="Google Shape;299;p23"/>
          <p:cNvSpPr txBox="1">
            <a:spLocks noGrp="1"/>
          </p:cNvSpPr>
          <p:nvPr>
            <p:ph type="body" idx="4294967295"/>
          </p:nvPr>
        </p:nvSpPr>
        <p:spPr>
          <a:xfrm>
            <a:off x="3464303" y="2606419"/>
            <a:ext cx="2238300" cy="64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800"/>
              <a:t>There is a strong, flat trend which demonstrates stagnation in sales. There is no seasonality, highlighting that sales remain consistent throughout the year.</a:t>
            </a:r>
            <a:endParaRPr sz="800"/>
          </a:p>
        </p:txBody>
      </p:sp>
      <p:sp>
        <p:nvSpPr>
          <p:cNvPr id="300" name="Google Shape;300;p23"/>
          <p:cNvSpPr txBox="1"/>
          <p:nvPr/>
        </p:nvSpPr>
        <p:spPr>
          <a:xfrm>
            <a:off x="5856250" y="2418200"/>
            <a:ext cx="586500" cy="94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3000"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sz="3000"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301" name="Google Shape;301;p23"/>
          <p:cNvGrpSpPr/>
          <p:nvPr/>
        </p:nvGrpSpPr>
        <p:grpSpPr>
          <a:xfrm>
            <a:off x="5857766" y="3455471"/>
            <a:ext cx="2501700" cy="1353953"/>
            <a:chOff x="830400" y="3274596"/>
            <a:chExt cx="2501700" cy="1353953"/>
          </a:xfrm>
        </p:grpSpPr>
        <p:sp>
          <p:nvSpPr>
            <p:cNvPr id="302" name="Google Shape;302;p23"/>
            <p:cNvSpPr/>
            <p:nvPr/>
          </p:nvSpPr>
          <p:spPr>
            <a:xfrm>
              <a:off x="830400" y="3360750"/>
              <a:ext cx="2501700" cy="1267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23"/>
            <p:cNvSpPr/>
            <p:nvPr/>
          </p:nvSpPr>
          <p:spPr>
            <a:xfrm>
              <a:off x="1059092" y="3274596"/>
              <a:ext cx="219600" cy="936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4" name="Google Shape;304;p23"/>
          <p:cNvSpPr txBox="1">
            <a:spLocks noGrp="1"/>
          </p:cNvSpPr>
          <p:nvPr>
            <p:ph type="title"/>
          </p:nvPr>
        </p:nvSpPr>
        <p:spPr>
          <a:xfrm>
            <a:off x="5960978" y="3455478"/>
            <a:ext cx="2238300" cy="43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Best Predictor of Units Sold</a:t>
            </a:r>
            <a:endParaRPr sz="1000"/>
          </a:p>
        </p:txBody>
      </p:sp>
      <p:sp>
        <p:nvSpPr>
          <p:cNvPr id="305" name="Google Shape;305;p23"/>
          <p:cNvSpPr txBox="1">
            <a:spLocks noGrp="1"/>
          </p:cNvSpPr>
          <p:nvPr>
            <p:ph type="body" idx="4294967295"/>
          </p:nvPr>
        </p:nvSpPr>
        <p:spPr>
          <a:xfrm>
            <a:off x="5960978" y="3885655"/>
            <a:ext cx="2238300" cy="64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800"/>
              <a:t>As all the features have relatively equal feature importance, there is no clear seasonality in pharmacy sales.</a:t>
            </a:r>
            <a:endParaRPr sz="800"/>
          </a:p>
        </p:txBody>
      </p:sp>
      <p:pic>
        <p:nvPicPr>
          <p:cNvPr id="306" name="Google Shape;30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500" y="2066437"/>
            <a:ext cx="2501700" cy="132378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87213" y="3544350"/>
            <a:ext cx="2289170" cy="11762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60975" y="2133545"/>
            <a:ext cx="2398500" cy="12566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24"/>
          <p:cNvSpPr txBox="1">
            <a:spLocks noGrp="1"/>
          </p:cNvSpPr>
          <p:nvPr>
            <p:ph type="title"/>
          </p:nvPr>
        </p:nvSpPr>
        <p:spPr>
          <a:xfrm>
            <a:off x="729450" y="2056375"/>
            <a:ext cx="52032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3600"/>
              <a:t>Business Recommendations</a:t>
            </a:r>
            <a:endParaRPr sz="36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966</Words>
  <Application>Microsoft Macintosh PowerPoint</Application>
  <PresentationFormat>On-screen Show (16:9)</PresentationFormat>
  <Paragraphs>84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Raleway</vt:lpstr>
      <vt:lpstr>Lato</vt:lpstr>
      <vt:lpstr>Montserrat</vt:lpstr>
      <vt:lpstr>Arial</vt:lpstr>
      <vt:lpstr>Focus</vt:lpstr>
      <vt:lpstr>Data-Driven Decisions: Enhancing Pharmacy Operations with Sales Insights</vt:lpstr>
      <vt:lpstr>Historical Data</vt:lpstr>
      <vt:lpstr>Methods Used for Time Series Analysis</vt:lpstr>
      <vt:lpstr>Pain Relievers Analysis</vt:lpstr>
      <vt:lpstr>Vitamins</vt:lpstr>
      <vt:lpstr>Cold Remedies</vt:lpstr>
      <vt:lpstr>Skin Care</vt:lpstr>
      <vt:lpstr> First Aid Supplies</vt:lpstr>
      <vt:lpstr>Business Recommendations</vt:lpstr>
      <vt:lpstr>Insights Overview</vt:lpstr>
      <vt:lpstr>Cold Remedies Market Trends and Recommendations </vt:lpstr>
      <vt:lpstr>Skin Care Market Trends and Recommendations</vt:lpstr>
      <vt:lpstr>First Aid Market Trends and Recommendations</vt:lpstr>
      <vt:lpstr>Vitamins Market Trends And Recommendations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Wang, Daniel</cp:lastModifiedBy>
  <cp:revision>1</cp:revision>
  <dcterms:modified xsi:type="dcterms:W3CDTF">2024-12-27T04:15:56Z</dcterms:modified>
</cp:coreProperties>
</file>